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0A3A0C2-C06F-4261-87BD-45D9CD1C2BF9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AF8E62C-DF46-40B8-B508-4C12C6D86D20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504050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A0C2-C06F-4261-87BD-45D9CD1C2BF9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E62C-DF46-40B8-B508-4C12C6D86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5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A0C2-C06F-4261-87BD-45D9CD1C2BF9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E62C-DF46-40B8-B508-4C12C6D86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59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A0C2-C06F-4261-87BD-45D9CD1C2BF9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E62C-DF46-40B8-B508-4C12C6D86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71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A3A0C2-C06F-4261-87BD-45D9CD1C2BF9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8E62C-DF46-40B8-B508-4C12C6D86D2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151911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A0C2-C06F-4261-87BD-45D9CD1C2BF9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E62C-DF46-40B8-B508-4C12C6D86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851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A0C2-C06F-4261-87BD-45D9CD1C2BF9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E62C-DF46-40B8-B508-4C12C6D86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19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A0C2-C06F-4261-87BD-45D9CD1C2BF9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E62C-DF46-40B8-B508-4C12C6D86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15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A0C2-C06F-4261-87BD-45D9CD1C2BF9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E62C-DF46-40B8-B508-4C12C6D86D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14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A3A0C2-C06F-4261-87BD-45D9CD1C2BF9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8E62C-DF46-40B8-B508-4C12C6D86D2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993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A3A0C2-C06F-4261-87BD-45D9CD1C2BF9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8E62C-DF46-40B8-B508-4C12C6D86D2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821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0A3A0C2-C06F-4261-87BD-45D9CD1C2BF9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AF8E62C-DF46-40B8-B508-4C12C6D86D2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92692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91228D-6315-41D4-9D8E-E5A16007C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3429000"/>
            <a:ext cx="8361229" cy="2098226"/>
          </a:xfrm>
        </p:spPr>
        <p:txBody>
          <a:bodyPr/>
          <a:lstStyle/>
          <a:p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Методические рекомендации по изучению, сохранению и популяризации сведений об ОНКН</a:t>
            </a:r>
            <a:br>
              <a:rPr lang="ru-RU" sz="3600" b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</a:br>
            <a:br>
              <a:rPr lang="ru-RU" sz="3600" b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</a:br>
            <a:br>
              <a:rPr lang="ru-RU" sz="3600" b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</a:b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2022</a:t>
            </a:r>
            <a:endParaRPr lang="ru-RU" sz="3600" b="1" dirty="0">
              <a:solidFill>
                <a:schemeClr val="bg2">
                  <a:lumMod val="25000"/>
                </a:schemeClr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268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820D916-A5A1-4462-9A55-F19DD3445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247" y="737347"/>
            <a:ext cx="9977718" cy="538330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1972 год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ЮНЕСКО принимает международную Конвенцию об охране всемирного культурного и природного наследия (только исторические и природные памятники).</a:t>
            </a:r>
          </a:p>
          <a:p>
            <a:pPr algn="just"/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15.11.1989 год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на 25 сессии генеральной конференции ЮНЕСКО в «Рекомендации о сохранении фольклора, принятой в Париже, дано объяснение культурному наследию и что является фольклором.</a:t>
            </a:r>
          </a:p>
          <a:p>
            <a:pPr marL="0" indent="0" algn="just">
              <a:buNone/>
            </a:pP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     Фольклор (или традиционная и народная культура) </a:t>
            </a:r>
            <a:r>
              <a:rPr lang="ru-RU" i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есть совокупность основанных на традициях культурного общества творений, выраженных группой, индивидуумами и признанных в качестве отражения чаяний сообщества, его культурной и социальной самобытности; фольклорные ценности и образы передаются устно, путем имитации или другими способами. </a:t>
            </a:r>
          </a:p>
          <a:p>
            <a:pPr marL="0" indent="0" algn="just">
              <a:buNone/>
            </a:pPr>
            <a:r>
              <a:rPr lang="ru-RU" i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     Его формы включают: язык, литература, музыка, танцы, игры, мифологию, обряды, обычаи, ремесла, архитектуру и другие виды художественного творчества.</a:t>
            </a:r>
          </a:p>
          <a:p>
            <a:pPr marL="0" indent="0" algn="just">
              <a:buNone/>
            </a:pP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    Культурное наследие </a:t>
            </a:r>
            <a:r>
              <a:rPr lang="ru-RU" i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– часть материальной и духовной культуры, созданная прошлыми поколениями, выдержавшая испытания временем и передающаяся следующим поколениям как нечто ценное и почитаемое (например, из материального – архитектурные шедевры, из нематериальной – народные песни). </a:t>
            </a:r>
          </a:p>
          <a:p>
            <a:pPr algn="just"/>
            <a:endParaRPr lang="ru-RU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895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7C7D4F6-5997-4852-86B8-F9B0B128B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27529"/>
            <a:ext cx="10103224" cy="5239871"/>
          </a:xfrm>
        </p:spPr>
        <p:txBody>
          <a:bodyPr>
            <a:normAutofit/>
          </a:bodyPr>
          <a:lstStyle/>
          <a:p>
            <a:pPr marL="384048" marR="0" lvl="0" indent="-384048" algn="just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ru-RU" sz="19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2003 год 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принято дополнение к Конвенции об охране НКН, разработан понятийный аппарат. </a:t>
            </a:r>
            <a:endParaRPr lang="ru-RU" sz="1900" dirty="0">
              <a:solidFill>
                <a:schemeClr val="bg2">
                  <a:lumMod val="25000"/>
                </a:schemeClr>
              </a:solidFill>
              <a:latin typeface="Century Schoolbook" panose="020406040505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None/>
              <a:tabLst/>
              <a:defRPr/>
            </a:pPr>
            <a:r>
              <a:rPr kumimoji="0" lang="ru-RU" sz="19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    Цель: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 привлечение внимания мирового сообщества к НКН народов мира из-за угрозы его исчезновения и разрушения под воздействием глобализации.</a:t>
            </a:r>
          </a:p>
          <a:p>
            <a:pPr marL="0" marR="0" lvl="0" indent="0" algn="just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None/>
              <a:tabLst/>
              <a:defRPr/>
            </a:pPr>
            <a:r>
              <a:rPr lang="ru-RU" sz="1900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    В Конвенции </a:t>
            </a:r>
            <a:r>
              <a:rPr lang="ru-RU" sz="1900" b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2003 года</a:t>
            </a:r>
            <a:r>
              <a:rPr lang="ru-RU" sz="1900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 под НКН понимается «фольклор и традиции устного творчества, включая языки как носители НКН, зрелища, ритуалы, празднества, навыки и обычаи, связанные с природой и окружающим миром, а также традиционные ремесла».</a:t>
            </a:r>
          </a:p>
          <a:p>
            <a:pPr marL="0" marR="0" lvl="0" indent="0" algn="just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None/>
              <a:tabLst/>
              <a:defRPr/>
            </a:pPr>
            <a:r>
              <a:rPr kumimoji="0" lang="ru-RU" sz="1900" b="1" i="1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    НКН </a:t>
            </a:r>
            <a:r>
              <a:rPr lang="ru-RU" sz="1900" b="1" i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означает </a:t>
            </a:r>
            <a:r>
              <a:rPr lang="ru-RU" sz="1900" i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обычаи, формы представления и выражения, навыки, а также связанные с ними инструменты, предметы, артефакты и культурные пространства, признанные сообществами, группами и, в некоторых случаях, отдельными лицами в качестве части их культурного наследия.</a:t>
            </a:r>
          </a:p>
          <a:p>
            <a:pPr marL="0" marR="0" lvl="0" indent="0" algn="just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None/>
              <a:tabLst/>
              <a:defRPr/>
            </a:pPr>
            <a:r>
              <a:rPr kumimoji="0" lang="ru-RU" sz="1900" b="1" i="1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   Носители НКН народов РФ </a:t>
            </a:r>
            <a:r>
              <a:rPr kumimoji="0" lang="ru-RU" sz="1900" b="0" i="1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– сообщества, в частности коренные сообщества, группы и, в некоторых случаях, отдельные лица, играющую важную роль в создании, сохранении и воссоздании НКН народов РФ, обогащающие культурное разнообразие и способствующие творческим способностям человека.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691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DE80972-48C6-4D9A-9D9A-F5F04E6FD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93059"/>
            <a:ext cx="10183906" cy="5898776"/>
          </a:xfrm>
        </p:spPr>
        <p:txBody>
          <a:bodyPr>
            <a:normAutofit/>
          </a:bodyPr>
          <a:lstStyle/>
          <a:p>
            <a:pPr marL="384048" marR="0" lvl="0" indent="-384048" algn="just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9E5DC">
                  <a:lumMod val="25000"/>
                </a:srgbClr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None/>
              <a:tabLst/>
              <a:defRPr/>
            </a:pPr>
            <a:r>
              <a:rPr lang="ru-RU" sz="1900" b="1" i="1" dirty="0">
                <a:solidFill>
                  <a:srgbClr val="E9E5DC">
                    <a:lumMod val="25000"/>
                  </a:srgbClr>
                </a:solidFill>
                <a:latin typeface="Century Schoolbook" panose="02040604050505020304" pitchFamily="18" charset="0"/>
              </a:rPr>
              <a:t>     Объекты НКН народов РФ </a:t>
            </a:r>
            <a:r>
              <a:rPr lang="ru-RU" sz="1900" i="1" dirty="0">
                <a:solidFill>
                  <a:srgbClr val="E9E5DC">
                    <a:lumMod val="25000"/>
                  </a:srgbClr>
                </a:solidFill>
                <a:latin typeface="Century Schoolbook" panose="02040604050505020304" pitchFamily="18" charset="0"/>
              </a:rPr>
              <a:t>– обычаи, формы представления и выражения, знания и навыки, а также связанные  ними предметы, артефакты, инструменты, предметы и культурные пространства, признанные сообществами, представляющие историческую и культурную значимость и внесенные в каталог объектов НКН народов РФ</a:t>
            </a:r>
          </a:p>
          <a:p>
            <a:pPr marL="0" marR="0" lvl="0" indent="0" algn="just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None/>
              <a:tabLst/>
              <a:defRPr/>
            </a:pPr>
            <a:r>
              <a:rPr lang="ru-RU" sz="1900" b="1" i="1" dirty="0">
                <a:solidFill>
                  <a:srgbClr val="E9E5DC">
                    <a:lumMod val="25000"/>
                  </a:srgbClr>
                </a:solidFill>
                <a:latin typeface="Century Schoolbook" panose="02040604050505020304" pitchFamily="18" charset="0"/>
              </a:rPr>
              <a:t>    Каталог ОНКН народов РФ </a:t>
            </a:r>
            <a:r>
              <a:rPr lang="ru-RU" sz="1900" i="1" dirty="0">
                <a:solidFill>
                  <a:srgbClr val="E9E5DC">
                    <a:lumMod val="25000"/>
                  </a:srgbClr>
                </a:solidFill>
                <a:latin typeface="Century Schoolbook" panose="02040604050505020304" pitchFamily="18" charset="0"/>
              </a:rPr>
              <a:t>– информационная система, включающая в себя банк данных объектов НКН народов РФ (идентификация, документирование, исследование), единство и сопоставимость которых обеспечиваются за счет общих принципов формирования, методов и формы ведения каталога.</a:t>
            </a:r>
            <a:endParaRPr lang="ru-RU" sz="1900" b="1" dirty="0">
              <a:solidFill>
                <a:srgbClr val="E9E5DC">
                  <a:lumMod val="25000"/>
                </a:srgbClr>
              </a:solidFill>
              <a:latin typeface="Century Schoolbook" panose="02040604050505020304" pitchFamily="18" charset="0"/>
            </a:endParaRPr>
          </a:p>
          <a:p>
            <a:pPr marL="384048" marR="0" lvl="0" indent="-384048" algn="just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ru-RU" sz="1900" b="1" i="0" u="none" strike="noStrike" kern="1200" cap="none" spc="0" normalizeH="0" baseline="0" noProof="0" dirty="0">
                <a:ln>
                  <a:noFill/>
                </a:ln>
                <a:solidFill>
                  <a:srgbClr val="E9E5DC">
                    <a:lumMod val="25000"/>
                  </a:srgbClr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26.12.2006 год 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E9E5DC">
                    <a:lumMod val="25000"/>
                  </a:srgbClr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по итогам заседания госсовета РФ опубликовано поручение Президента «О государственной поддержке традиционной народной культуры в РФ».</a:t>
            </a:r>
          </a:p>
          <a:p>
            <a:pPr marL="384048" marR="0" lvl="0" indent="-384048" algn="just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ru-RU" sz="1900" b="1" i="0" u="none" strike="noStrike" kern="1200" cap="none" spc="0" normalizeH="0" baseline="0" noProof="0" dirty="0">
                <a:ln>
                  <a:noFill/>
                </a:ln>
                <a:solidFill>
                  <a:srgbClr val="E9E5DC">
                    <a:lumMod val="25000"/>
                  </a:srgbClr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Во исполнение поручения приказом министерства культуры РФ от 17.12.2008 год №267 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E9E5DC">
                    <a:lumMod val="25000"/>
                  </a:srgbClr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утверждена «Концепция сохранения и развитие НКН народов РФ на 2009-2015 годы» и программа мероприятий по ее реализации.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4014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841EE0F-4C7D-496D-9691-0E5BB6B30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573742"/>
            <a:ext cx="10139083" cy="568362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900" b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2009 год </a:t>
            </a:r>
            <a:r>
              <a:rPr lang="ru-RU" sz="1900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ГРДНТ была разработана Концепция программы «Сохранение НКН народов РФ на 2009-2013 годы».</a:t>
            </a:r>
          </a:p>
          <a:p>
            <a:pPr marL="0" indent="0" algn="just">
              <a:buNone/>
            </a:pPr>
            <a:r>
              <a:rPr lang="ru-RU" sz="1900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(в ней подчеркивается, что именно  «традиционная народная культура является глубинной основой всего многообразия направлений, видов и форм культуры современного общества России»)</a:t>
            </a:r>
          </a:p>
          <a:p>
            <a:pPr algn="just"/>
            <a:r>
              <a:rPr lang="ru-RU" sz="1900" b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2011 год </a:t>
            </a:r>
            <a:r>
              <a:rPr lang="ru-RU" sz="1900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во Всероссийском реестре ОНКН России впервые дали ИОДНТ описание пяти объектам.</a:t>
            </a:r>
          </a:p>
          <a:p>
            <a:pPr algn="just"/>
            <a:r>
              <a:rPr lang="ru-RU" sz="1900" b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2013 год </a:t>
            </a:r>
            <a:r>
              <a:rPr lang="ru-RU" sz="1900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учеными государственного института искусствознания разработана более подробная классификация ОНКН.</a:t>
            </a:r>
          </a:p>
          <a:p>
            <a:pPr algn="just"/>
            <a:r>
              <a:rPr lang="ru-RU" sz="1900" b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2014 год </a:t>
            </a:r>
            <a:r>
              <a:rPr lang="ru-RU" sz="1900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Указом Президента РФ утверждены «Основы государственной культурной политики», согласно которой и НКН является объектом государственной культурной политики.</a:t>
            </a:r>
          </a:p>
          <a:p>
            <a:pPr algn="just"/>
            <a:r>
              <a:rPr lang="ru-RU" sz="1900" b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19.03.2021 год </a:t>
            </a:r>
            <a:r>
              <a:rPr lang="ru-RU" sz="1900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в журнале «Учреждения культуры» опубликован материал «Новые подходы к сохранению ОНКН».</a:t>
            </a:r>
          </a:p>
          <a:p>
            <a:pPr algn="just"/>
            <a:r>
              <a:rPr lang="ru-RU" sz="1900" b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08.04.2022 год </a:t>
            </a:r>
            <a:r>
              <a:rPr lang="ru-RU" sz="1900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в Гос. Думу РФ сенаторами внесен законопроект «О нематериальном культурном достоянии РФ», который направлен в региона для обсуждений и уточнений.</a:t>
            </a:r>
          </a:p>
          <a:p>
            <a:pPr algn="ctr"/>
            <a:r>
              <a:rPr lang="ru-RU" sz="1900" b="1" i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2022 год объявлен годом культурного наследия.</a:t>
            </a:r>
          </a:p>
          <a:p>
            <a:pPr marL="0" indent="0" algn="just">
              <a:buNone/>
            </a:pPr>
            <a:endParaRPr lang="ru-RU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296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93E933-AC38-418C-A399-6DE98F523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9506" y="2424952"/>
            <a:ext cx="9601200" cy="14859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Century Schoolbook" panose="020406040505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702242750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Оранжевый и красный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Уголки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611</TotalTime>
  <Words>637</Words>
  <Application>Microsoft Office PowerPoint</Application>
  <PresentationFormat>Широкоэкранный</PresentationFormat>
  <Paragraphs>25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Century Schoolbook</vt:lpstr>
      <vt:lpstr>Franklin Gothic Book</vt:lpstr>
      <vt:lpstr>Уголки</vt:lpstr>
      <vt:lpstr>Методические рекомендации по изучению, сохранению и популяризации сведений об ОНКН   2022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рекомендации по изучению, сохранению и популяризации сведений об ОНКН</dc:title>
  <dc:creator>Натали</dc:creator>
  <cp:lastModifiedBy>Натали</cp:lastModifiedBy>
  <cp:revision>52</cp:revision>
  <dcterms:created xsi:type="dcterms:W3CDTF">2022-10-04T00:31:35Z</dcterms:created>
  <dcterms:modified xsi:type="dcterms:W3CDTF">2022-10-13T01:31:09Z</dcterms:modified>
</cp:coreProperties>
</file>